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272" r:id="rId9"/>
    <p:sldId id="309" r:id="rId10"/>
    <p:sldId id="288" r:id="rId11"/>
    <p:sldId id="274" r:id="rId12"/>
    <p:sldId id="275" r:id="rId13"/>
    <p:sldId id="276" r:id="rId14"/>
    <p:sldId id="277" r:id="rId15"/>
    <p:sldId id="312" r:id="rId16"/>
    <p:sldId id="27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79" r:id="rId27"/>
    <p:sldId id="280" r:id="rId28"/>
    <p:sldId id="298" r:id="rId29"/>
    <p:sldId id="281" r:id="rId30"/>
    <p:sldId id="282" r:id="rId31"/>
    <p:sldId id="310" r:id="rId32"/>
    <p:sldId id="311" r:id="rId33"/>
    <p:sldId id="284" r:id="rId34"/>
    <p:sldId id="285" r:id="rId35"/>
    <p:sldId id="286" r:id="rId36"/>
    <p:sldId id="30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6600"/>
    <a:srgbClr val="CC3300"/>
    <a:srgbClr val="006666"/>
    <a:srgbClr val="CC6600"/>
    <a:srgbClr val="800080"/>
    <a:srgbClr val="009999"/>
    <a:srgbClr val="00808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9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38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200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91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42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884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7504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01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55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54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63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27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36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368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74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749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593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1605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096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6337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802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942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153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1645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9628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515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175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449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4666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398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6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529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654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02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46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611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1/17/2014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76400"/>
            <a:ext cx="8839200" cy="4038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Engineering Applications for </a:t>
            </a:r>
            <a:br>
              <a:rPr lang="en-US" sz="7200" dirty="0" smtClean="0"/>
            </a:br>
            <a:r>
              <a:rPr lang="en-US" sz="7200" dirty="0" smtClean="0"/>
              <a:t>Vectors &amp; Matrices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Quick Review of Basic Trig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47800" y="2743200"/>
            <a:ext cx="3179670" cy="2045732"/>
            <a:chOff x="2382930" y="2819400"/>
            <a:chExt cx="3179670" cy="2045732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2438400" y="2819400"/>
              <a:ext cx="2590800" cy="152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38400" y="4343400"/>
              <a:ext cx="2590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4267200" y="3581400"/>
              <a:ext cx="152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1506384">
              <a:off x="2382930" y="4079096"/>
              <a:ext cx="685800" cy="609600"/>
            </a:xfrm>
            <a:prstGeom prst="arc">
              <a:avLst>
                <a:gd name="adj1" fmla="val 16200000"/>
                <a:gd name="adj2" fmla="val 1976309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82531" y="4001037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33800" y="44958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81600" y="33528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81400" y="31242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438400" y="4495800"/>
              <a:ext cx="25908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4420394" y="3581400"/>
              <a:ext cx="1523206" cy="7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715000" y="2819400"/>
            <a:ext cx="1905000" cy="2366665"/>
            <a:chOff x="6172200" y="2971800"/>
            <a:chExt cx="1905000" cy="2366665"/>
          </a:xfrm>
        </p:grpSpPr>
        <p:sp>
          <p:nvSpPr>
            <p:cNvPr id="29" name="TextBox 28"/>
            <p:cNvSpPr txBox="1"/>
            <p:nvPr/>
          </p:nvSpPr>
          <p:spPr>
            <a:xfrm>
              <a:off x="6172200" y="36576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sin(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y/h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200" y="42672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cos(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x/h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72200" y="4876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tan(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y/x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72200" y="2971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x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+ y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= h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Force Conversions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Polar to Rectangular:</a:t>
            </a:r>
          </a:p>
          <a:p>
            <a:pPr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Fx = Fcos(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   Force in x-direction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Fy = Fsin(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   Force in y-direction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Rectangular to Polar: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	F = √Fx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+ Fy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                  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tan</a:t>
            </a:r>
            <a:r>
              <a:rPr lang="en-US" sz="2800" baseline="30000" dirty="0" smtClean="0">
                <a:solidFill>
                  <a:schemeClr val="accent2">
                    <a:lumMod val="50000"/>
                  </a:schemeClr>
                </a:solidFill>
              </a:rPr>
              <a:t>-1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(Fy/Fx)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920284" y="5703195"/>
            <a:ext cx="1219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562600" y="1295400"/>
            <a:ext cx="3146736" cy="1871902"/>
            <a:chOff x="5562600" y="1295400"/>
            <a:chExt cx="3146736" cy="1871902"/>
          </a:xfrm>
        </p:grpSpPr>
        <p:cxnSp>
          <p:nvCxnSpPr>
            <p:cNvPr id="7" name="Straight Connector 6"/>
            <p:cNvCxnSpPr/>
            <p:nvPr/>
          </p:nvCxnSpPr>
          <p:spPr>
            <a:xfrm rot="16200000" flipH="1">
              <a:off x="5288389" y="2155602"/>
              <a:ext cx="1181634" cy="236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867400" y="2719588"/>
              <a:ext cx="2514600" cy="386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5891010" y="1996225"/>
              <a:ext cx="1447800" cy="762000"/>
            </a:xfrm>
            <a:prstGeom prst="straightConnector1">
              <a:avLst/>
            </a:prstGeom>
            <a:ln w="3492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463047" y="1969395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F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39437" y="2377225"/>
              <a:ext cx="3481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θ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6272010" y="2529625"/>
              <a:ext cx="76200" cy="3810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28336" y="2453425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62600" y="129540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6973094" y="2375896"/>
              <a:ext cx="685800" cy="1588"/>
            </a:xfrm>
            <a:prstGeom prst="straightConnector1">
              <a:avLst/>
            </a:prstGeom>
            <a:ln w="34925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867400" y="2743200"/>
              <a:ext cx="1447800" cy="1074"/>
            </a:xfrm>
            <a:prstGeom prst="straightConnector1">
              <a:avLst/>
            </a:prstGeom>
            <a:ln w="34925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477000" y="2705637"/>
              <a:ext cx="587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Fx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9099" y="2174385"/>
              <a:ext cx="609600" cy="46166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Fy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43400"/>
            <a:ext cx="8610600" cy="2362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Numerical Solution: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Resolve each force into an x and y component (rectangular).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Sum all of the x components and all of the y components to get the x and y component of the resultant force.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Calculate the magnitude and direction of the resultant force from the x and y components.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71600" y="1676400"/>
            <a:ext cx="6400800" cy="2595265"/>
            <a:chOff x="762000" y="1752600"/>
            <a:chExt cx="6400800" cy="2595265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1905000" y="2667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447800" y="3505200"/>
              <a:ext cx="4724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743200" y="1981200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2139500" y="2889701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755005" y="3505200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495800" y="17526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F1 = 100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∠50</a:t>
              </a:r>
              <a:r>
                <a:rPr lang="en-US" sz="2400" baseline="300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62400" y="38862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F2 = 50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∠-30</a:t>
              </a:r>
              <a:r>
                <a:rPr lang="en-US" sz="2400" baseline="300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" y="2286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F3 = 30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∠130</a:t>
              </a:r>
              <a:r>
                <a:rPr lang="en-US" sz="2400" baseline="300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48200"/>
            <a:ext cx="9144000" cy="205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F1 = 100cos(50)  =  64.3   F2 =  50cos(-30)  =  43.3   F3 =  30cos(130) =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19.3      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100sin(50)        76.6             50sin(-30)     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25              30sin(130)         23</a:t>
            </a:r>
          </a:p>
          <a:p>
            <a:pPr>
              <a:buNone/>
            </a:pPr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total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 F1 + F2 + F3 =  64.3 + 43.3 +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19.3  =   88.3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76.6 – 25 + 23               74.6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05000" y="1524000"/>
            <a:ext cx="5410200" cy="2747665"/>
            <a:chOff x="1905000" y="1524000"/>
            <a:chExt cx="5410200" cy="2747665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048000" y="2667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590800" y="3505200"/>
              <a:ext cx="4724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886200" y="1981200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3282500" y="2889701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898005" y="3505200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343400" y="1524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F1 = 100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∠50</a:t>
              </a:r>
              <a:r>
                <a:rPr lang="en-US" sz="2400" baseline="300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86000" y="3810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F2 = 50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∠-30</a:t>
              </a:r>
              <a:r>
                <a:rPr lang="en-US" sz="2400" baseline="300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05000" y="2286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F3 = 30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∠130</a:t>
              </a:r>
              <a:r>
                <a:rPr lang="en-US" sz="2400" baseline="300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4725194" y="2742406"/>
              <a:ext cx="1524000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886200" y="3505200"/>
              <a:ext cx="1600200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4648994" y="3809206"/>
              <a:ext cx="609600" cy="1588"/>
            </a:xfrm>
            <a:prstGeom prst="straightConnector1">
              <a:avLst/>
            </a:prstGeom>
            <a:ln w="2540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886200" y="3505200"/>
              <a:ext cx="1066800" cy="1588"/>
            </a:xfrm>
            <a:prstGeom prst="straightConnector1">
              <a:avLst/>
            </a:prstGeom>
            <a:ln w="2540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3010694" y="3161506"/>
              <a:ext cx="685800" cy="1588"/>
            </a:xfrm>
            <a:prstGeom prst="straightConnector1">
              <a:avLst/>
            </a:prstGeom>
            <a:ln w="25400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3352800" y="3505200"/>
              <a:ext cx="533400" cy="1588"/>
            </a:xfrm>
            <a:prstGeom prst="straightConnector1">
              <a:avLst/>
            </a:prstGeom>
            <a:ln w="25400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863921" y="3151032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64.3</a:t>
              </a:r>
              <a:endPara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49911" y="2554311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76.6</a:t>
              </a:r>
              <a:endPara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92074" y="3136005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43.3</a:t>
              </a:r>
              <a:endPara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29390" y="35814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2060"/>
                  </a:solidFill>
                  <a:latin typeface="Symbol" pitchFamily="18" charset="2"/>
                  <a:cs typeface="Arial" pitchFamily="34" charset="0"/>
                </a:rPr>
                <a:t>-</a:t>
              </a:r>
              <a:r>
                <a:rPr lang="en-US" sz="20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25.0</a:t>
              </a:r>
              <a:endPara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37079" y="3493395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6600"/>
                  </a:solidFill>
                  <a:latin typeface="Symbol" pitchFamily="18" charset="2"/>
                  <a:cs typeface="Arial" pitchFamily="34" charset="0"/>
                </a:rPr>
                <a:t>-</a:t>
              </a:r>
              <a:r>
                <a:rPr lang="en-US" sz="20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19.3</a:t>
              </a:r>
              <a:endParaRPr lang="en-US" sz="20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67000" y="30480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23.0</a:t>
              </a:r>
              <a:endParaRPr lang="en-US" sz="20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Double Bracket 36"/>
          <p:cNvSpPr/>
          <p:nvPr/>
        </p:nvSpPr>
        <p:spPr>
          <a:xfrm>
            <a:off x="609600" y="4648200"/>
            <a:ext cx="13716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Double Bracket 37"/>
          <p:cNvSpPr/>
          <p:nvPr/>
        </p:nvSpPr>
        <p:spPr>
          <a:xfrm>
            <a:off x="2324637" y="4648200"/>
            <a:ext cx="6096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Double Bracket 38"/>
          <p:cNvSpPr/>
          <p:nvPr/>
        </p:nvSpPr>
        <p:spPr>
          <a:xfrm>
            <a:off x="3657600" y="4648200"/>
            <a:ext cx="13716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Double Bracket 39"/>
          <p:cNvSpPr/>
          <p:nvPr/>
        </p:nvSpPr>
        <p:spPr>
          <a:xfrm>
            <a:off x="5334000" y="4648200"/>
            <a:ext cx="5334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Double Bracket 40"/>
          <p:cNvSpPr/>
          <p:nvPr/>
        </p:nvSpPr>
        <p:spPr>
          <a:xfrm>
            <a:off x="6655158" y="4648200"/>
            <a:ext cx="13716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Double Bracket 41"/>
          <p:cNvSpPr/>
          <p:nvPr/>
        </p:nvSpPr>
        <p:spPr>
          <a:xfrm>
            <a:off x="8331558" y="4648200"/>
            <a:ext cx="685800" cy="762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Double Bracket 42"/>
          <p:cNvSpPr/>
          <p:nvPr/>
        </p:nvSpPr>
        <p:spPr>
          <a:xfrm>
            <a:off x="2667000" y="5715000"/>
            <a:ext cx="2286000" cy="8382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Double Bracket 43"/>
          <p:cNvSpPr/>
          <p:nvPr/>
        </p:nvSpPr>
        <p:spPr>
          <a:xfrm>
            <a:off x="5334000" y="5715000"/>
            <a:ext cx="685800" cy="8382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495800"/>
            <a:ext cx="8839200" cy="2362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Magnitude = sqrt(88.3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+ 74.6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 115.6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Direction = atan(Fy/Fx) = 40.2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400" baseline="30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aseline="30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Note:  If Fx is negative, add 180</a:t>
            </a:r>
            <a:r>
              <a:rPr lang="en-US" sz="2200" b="1" i="1" baseline="300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to the direction calculated using </a:t>
            </a:r>
          </a:p>
          <a:p>
            <a:pPr>
              <a:buNone/>
            </a:pPr>
            <a:r>
              <a:rPr lang="en-US" sz="2200" b="1" i="1" dirty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         MATLAB</a:t>
            </a:r>
            <a:r>
              <a:rPr lang="en-US" sz="2200" b="1" i="1" baseline="300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or calculator.</a:t>
            </a:r>
            <a:endParaRPr lang="en-US" sz="2200" b="1" i="1" dirty="0">
              <a:solidFill>
                <a:srgbClr val="CC00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524000" y="1447800"/>
            <a:ext cx="6858000" cy="2810986"/>
            <a:chOff x="1371600" y="1460679"/>
            <a:chExt cx="6858000" cy="2810986"/>
          </a:xfrm>
        </p:grpSpPr>
        <p:grpSp>
          <p:nvGrpSpPr>
            <p:cNvPr id="4" name="Group 12"/>
            <p:cNvGrpSpPr/>
            <p:nvPr/>
          </p:nvGrpSpPr>
          <p:grpSpPr>
            <a:xfrm>
              <a:off x="1371600" y="1460679"/>
              <a:ext cx="5867400" cy="2810986"/>
              <a:chOff x="762000" y="1536879"/>
              <a:chExt cx="5867400" cy="2810986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>
                <a:off x="1905000" y="2667000"/>
                <a:ext cx="1676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447800" y="3505200"/>
                <a:ext cx="4724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V="1">
                <a:off x="2743200" y="1981200"/>
                <a:ext cx="1600200" cy="1512195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6200000" flipV="1">
                <a:off x="2139500" y="2889701"/>
                <a:ext cx="674001" cy="53340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755005" y="3505200"/>
                <a:ext cx="1054995" cy="60960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730321" y="1536879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F1 = 100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∠50</a:t>
                </a:r>
                <a:r>
                  <a:rPr lang="en-US" sz="2400" baseline="300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  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962400" y="38862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F2 = 50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∠-30</a:t>
                </a:r>
                <a:r>
                  <a:rPr lang="en-US" sz="2400" baseline="300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  N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62000" y="22860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F3 = 30</a:t>
                </a:r>
                <a:r>
                  <a:rPr lang="en-US" sz="24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∠130</a:t>
                </a:r>
                <a:r>
                  <a:rPr lang="en-US" sz="2400" baseline="300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  N</a:t>
                </a:r>
                <a:r>
                  <a:rPr lang="en-US" sz="24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 flipV="1">
              <a:off x="3352800" y="1828800"/>
              <a:ext cx="2057400" cy="1600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62600" y="1689279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 = 115</a:t>
              </a:r>
              <a:r>
                <a:rPr lang="en-US" sz="2400" dirty="0" smtClean="0">
                  <a:latin typeface="Cambria Math"/>
                  <a:ea typeface="Cambria Math"/>
                  <a:cs typeface="Arial" pitchFamily="34" charset="0"/>
                </a:rPr>
                <a:t>∠40.2</a:t>
              </a:r>
              <a:r>
                <a:rPr lang="en-US" sz="2400" baseline="30000" dirty="0" smtClean="0"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1400" y="1828801"/>
            <a:ext cx="1982788" cy="1601787"/>
            <a:chOff x="3581400" y="1828801"/>
            <a:chExt cx="1982788" cy="1601787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581400" y="3429000"/>
              <a:ext cx="19812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4763295" y="2628107"/>
              <a:ext cx="1600200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535768" y="245127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74.6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32479" y="31134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88.3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 Graphically</a:t>
            </a:r>
            <a:endParaRPr lang="en-US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9600" y="1828800"/>
            <a:ext cx="3962400" cy="2286000"/>
            <a:chOff x="457200" y="1905000"/>
            <a:chExt cx="3962400" cy="22860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914400" y="27432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57200" y="3581400"/>
              <a:ext cx="3962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752600" y="2057400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1148900" y="2965901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764405" y="3581400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590800" y="16002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F1 = 100</a:t>
            </a:r>
            <a:r>
              <a:rPr lang="en-US" sz="2400" dirty="0" smtClean="0">
                <a:solidFill>
                  <a:srgbClr val="C00000"/>
                </a:solidFill>
                <a:latin typeface="Cambria Math"/>
                <a:ea typeface="Cambria Math"/>
                <a:cs typeface="Arial" pitchFamily="34" charset="0"/>
              </a:rPr>
              <a:t>∠50</a:t>
            </a:r>
            <a:r>
              <a:rPr lang="en-US" sz="2400" baseline="30000" dirty="0" smtClean="0">
                <a:solidFill>
                  <a:srgbClr val="C00000"/>
                </a:solidFill>
                <a:latin typeface="Cambria Math"/>
                <a:ea typeface="Cambria Math"/>
                <a:cs typeface="Arial" pitchFamily="34" charset="0"/>
              </a:rPr>
              <a:t>o</a:t>
            </a:r>
            <a:r>
              <a:rPr lang="en-US" sz="2400" dirty="0" smtClean="0">
                <a:solidFill>
                  <a:srgbClr val="C00000"/>
                </a:solidFill>
                <a:latin typeface="Cambria Math"/>
                <a:ea typeface="Cambria Math"/>
                <a:cs typeface="Arial" pitchFamily="34" charset="0"/>
              </a:rPr>
              <a:t>  N</a:t>
            </a:r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7338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F2 = 50</a:t>
            </a:r>
            <a:r>
              <a:rPr lang="en-US" sz="2400" dirty="0" smtClean="0">
                <a:solidFill>
                  <a:srgbClr val="002060"/>
                </a:solidFill>
                <a:latin typeface="Cambria Math"/>
                <a:ea typeface="Cambria Math"/>
                <a:cs typeface="Arial" pitchFamily="34" charset="0"/>
              </a:rPr>
              <a:t>∠-30</a:t>
            </a:r>
            <a:r>
              <a:rPr lang="en-US" sz="2400" baseline="30000" dirty="0" smtClean="0">
                <a:solidFill>
                  <a:srgbClr val="002060"/>
                </a:solidFill>
                <a:latin typeface="Cambria Math"/>
                <a:ea typeface="Cambria Math"/>
                <a:cs typeface="Arial" pitchFamily="34" charset="0"/>
              </a:rPr>
              <a:t>o</a:t>
            </a:r>
            <a:r>
              <a:rPr lang="en-US" sz="2400" dirty="0" smtClean="0">
                <a:solidFill>
                  <a:srgbClr val="002060"/>
                </a:solidFill>
                <a:latin typeface="Cambria Math"/>
                <a:ea typeface="Cambria Math"/>
                <a:cs typeface="Arial" pitchFamily="34" charset="0"/>
              </a:rPr>
              <a:t>  N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3622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F3 = 30</a:t>
            </a:r>
            <a:r>
              <a:rPr lang="en-US" sz="2400" dirty="0" smtClean="0">
                <a:solidFill>
                  <a:srgbClr val="006600"/>
                </a:solidFill>
                <a:latin typeface="Cambria Math"/>
                <a:ea typeface="Cambria Math"/>
                <a:cs typeface="Arial" pitchFamily="34" charset="0"/>
              </a:rPr>
              <a:t>∠130</a:t>
            </a:r>
            <a:r>
              <a:rPr lang="en-US" sz="2400" baseline="30000" dirty="0" smtClean="0">
                <a:solidFill>
                  <a:srgbClr val="006600"/>
                </a:solidFill>
                <a:latin typeface="Cambria Math"/>
                <a:ea typeface="Cambria Math"/>
                <a:cs typeface="Arial" pitchFamily="34" charset="0"/>
              </a:rPr>
              <a:t>o</a:t>
            </a:r>
            <a:r>
              <a:rPr lang="en-US" sz="2400" dirty="0" smtClean="0">
                <a:solidFill>
                  <a:srgbClr val="006600"/>
                </a:solidFill>
                <a:latin typeface="Cambria Math"/>
                <a:ea typeface="Cambria Math"/>
                <a:cs typeface="Arial" pitchFamily="34" charset="0"/>
              </a:rPr>
              <a:t>  N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104762" y="7086600"/>
            <a:ext cx="419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105399" y="4221742"/>
            <a:ext cx="2019300" cy="1633856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4267200" y="50292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810000" y="5867400"/>
            <a:ext cx="396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105400" y="4343400"/>
            <a:ext cx="1600200" cy="151219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16200000" flipV="1">
            <a:off x="4501700" y="5251901"/>
            <a:ext cx="674001" cy="53340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705599" y="4359663"/>
            <a:ext cx="1054995" cy="60960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16200000" flipV="1">
            <a:off x="7054400" y="4292044"/>
            <a:ext cx="674001" cy="53340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111302" y="5850729"/>
            <a:ext cx="1054995" cy="60960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57781" y="2983598"/>
            <a:ext cx="2933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 to Tail Method</a:t>
            </a:r>
          </a:p>
        </p:txBody>
      </p:sp>
    </p:spTree>
    <p:extLst>
      <p:ext uri="{BB962C8B-B14F-4D97-AF65-F5344CB8AC3E}">
        <p14:creationId xmlns:p14="http://schemas.microsoft.com/office/powerpoint/2010/main" val="396115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943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 Graphically</a:t>
            </a:r>
            <a:endParaRPr lang="en-US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00200" y="2667000"/>
            <a:ext cx="6373968" cy="2340907"/>
            <a:chOff x="1921101" y="4465577"/>
            <a:chExt cx="6373968" cy="2340907"/>
          </a:xfrm>
        </p:grpSpPr>
        <p:cxnSp>
          <p:nvCxnSpPr>
            <p:cNvPr id="46" name="Straight Connector 45"/>
            <p:cNvCxnSpPr/>
            <p:nvPr/>
          </p:nvCxnSpPr>
          <p:spPr>
            <a:xfrm rot="5400000">
              <a:off x="2835501" y="5303777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302101" y="6141977"/>
              <a:ext cx="4876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3673701" y="4617977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6200000" flipV="1">
              <a:off x="3070001" y="5526478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3685506" y="6141977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178938" y="4465577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F1 = 100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∠50</a:t>
              </a:r>
              <a:r>
                <a:rPr lang="en-US" sz="2400" baseline="300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30758" y="6344819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F2 = 50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∠-30</a:t>
              </a:r>
              <a:r>
                <a:rPr lang="en-US" sz="2400" baseline="300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21101" y="4922777"/>
              <a:ext cx="2438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F3 = 30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∠130</a:t>
              </a:r>
              <a:r>
                <a:rPr lang="en-US" sz="2400" baseline="300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o  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N </a:t>
              </a:r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V="1">
              <a:off x="3673701" y="4541777"/>
              <a:ext cx="2057400" cy="1600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475669" y="4617977"/>
              <a:ext cx="2819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Magnitude = 115.6</a:t>
              </a:r>
            </a:p>
            <a:p>
              <a:r>
                <a:rPr lang="en-US" dirty="0" smtClean="0"/>
                <a:t>(measure length of vector)</a:t>
              </a:r>
              <a:endParaRPr lang="en-US" dirty="0"/>
            </a:p>
          </p:txBody>
        </p:sp>
        <p:sp>
          <p:nvSpPr>
            <p:cNvPr id="60" name="Arc 59"/>
            <p:cNvSpPr/>
            <p:nvPr/>
          </p:nvSpPr>
          <p:spPr>
            <a:xfrm>
              <a:off x="3774585" y="5900498"/>
              <a:ext cx="381000" cy="457200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70422" y="5557061"/>
              <a:ext cx="2971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Direction = 40.2</a:t>
              </a:r>
              <a:r>
                <a:rPr lang="en-US" baseline="30000" dirty="0" smtClean="0"/>
                <a:t>o</a:t>
              </a:r>
            </a:p>
            <a:p>
              <a:r>
                <a:rPr lang="en-US" dirty="0" smtClean="0"/>
                <a:t>(measure angle of vector)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 MATLAB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F1 = [100*cosd(50); 100*sind(50)]; 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F2 = [30*cosd(130); 30*sind(130)];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F3 = [50*cosd(-30); 50*sind(-30)];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F = F1 + F2 + F3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	F =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		  88.2964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		  74.5858</a:t>
            </a:r>
          </a:p>
          <a:p>
            <a:pPr>
              <a:buNone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magnitude = sqrt(F(1)^2 + F(2)^2)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	magnitude =  115.5824</a:t>
            </a:r>
          </a:p>
          <a:p>
            <a:pPr>
              <a:buNone/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if F(1) &lt; 0 angleF = atand(F(2)/F(1))+180; else angleF = atand(F(2)/F(1)); end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&gt;&gt; angleF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	angleF = 40.1885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828800" y="1905000"/>
            <a:ext cx="5676363" cy="2455744"/>
            <a:chOff x="1828800" y="1905000"/>
            <a:chExt cx="5676363" cy="2455744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304763" y="2150944"/>
              <a:ext cx="1524000" cy="1219200"/>
            </a:xfrm>
            <a:prstGeom prst="line">
              <a:avLst/>
            </a:prstGeom>
            <a:ln w="381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286001" y="2209800"/>
              <a:ext cx="2018763" cy="1160344"/>
            </a:xfrm>
            <a:prstGeom prst="line">
              <a:avLst/>
            </a:prstGeom>
            <a:ln w="381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847563" y="3751144"/>
              <a:ext cx="9144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Connector 34"/>
            <p:cNvCxnSpPr>
              <a:endCxn id="28" idx="0"/>
            </p:cNvCxnSpPr>
            <p:nvPr/>
          </p:nvCxnSpPr>
          <p:spPr>
            <a:xfrm rot="5400000">
              <a:off x="4114263" y="3560644"/>
              <a:ext cx="381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990563" y="3827344"/>
              <a:ext cx="2514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Weight = 50 lbs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28800" y="19812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01921" y="291294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916768" y="19050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38200" y="49530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weight is suspended from two cables (AC and BC) which are secured at points A and B.  Assuming the cables can support the weight and there is no motion, find the forces (tension) in the two cables.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62600" y="2286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do we know about the cable forces?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914400" y="1600200"/>
            <a:ext cx="4392768" cy="2438400"/>
            <a:chOff x="914400" y="1600200"/>
            <a:chExt cx="4392768" cy="2438400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3237963" y="1846144"/>
              <a:ext cx="1524000" cy="1219200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1295401" y="1981200"/>
              <a:ext cx="1942563" cy="1084144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048000" y="3446344"/>
              <a:ext cx="381000" cy="3636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Connector 34"/>
            <p:cNvCxnSpPr>
              <a:endCxn id="28" idx="0"/>
            </p:cNvCxnSpPr>
            <p:nvPr/>
          </p:nvCxnSpPr>
          <p:spPr>
            <a:xfrm rot="16200000" flipH="1">
              <a:off x="3047732" y="3255576"/>
              <a:ext cx="381000" cy="53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733800" y="3352800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50 lbs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14400" y="17526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035121" y="260814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49968" y="16002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3124994" y="3580606"/>
              <a:ext cx="9144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891047" y="1915731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08042" y="1916805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81000" y="41910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two cables must provide 50 lbs of force in the positive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y- direction to counteract the force from the weight.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There should be no net force in the x-direction from the two cables.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6096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                   Statics:       ∑Fx = 0       ∑Fy = 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Solving Linear Equations using Arrays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9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49530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∑Fx = 0               F</a:t>
            </a:r>
            <a:r>
              <a:rPr lang="en-US" sz="2400" baseline="-25000" dirty="0" smtClean="0">
                <a:latin typeface="Arial"/>
                <a:cs typeface="Arial"/>
              </a:rPr>
              <a:t>1x</a:t>
            </a:r>
            <a:r>
              <a:rPr lang="en-US" sz="2400" dirty="0" smtClean="0">
                <a:latin typeface="Arial"/>
                <a:cs typeface="Arial"/>
              </a:rPr>
              <a:t> + F</a:t>
            </a:r>
            <a:r>
              <a:rPr lang="en-US" sz="2400" baseline="-25000" dirty="0" smtClean="0">
                <a:latin typeface="Arial"/>
                <a:cs typeface="Arial"/>
              </a:rPr>
              <a:t>2x</a:t>
            </a:r>
            <a:r>
              <a:rPr lang="en-US" sz="2400" dirty="0" smtClean="0">
                <a:latin typeface="Arial"/>
                <a:cs typeface="Arial"/>
              </a:rPr>
              <a:t> = 0             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∑Fy = 0	      F</a:t>
            </a:r>
            <a:r>
              <a:rPr lang="en-US" sz="2400" baseline="-25000" dirty="0" smtClean="0">
                <a:latin typeface="Arial"/>
                <a:cs typeface="Arial"/>
              </a:rPr>
              <a:t>1y</a:t>
            </a:r>
            <a:r>
              <a:rPr lang="en-US" sz="2400" dirty="0" smtClean="0">
                <a:latin typeface="Arial"/>
                <a:cs typeface="Arial"/>
              </a:rPr>
              <a:t> + F</a:t>
            </a:r>
            <a:r>
              <a:rPr lang="en-US" sz="2400" baseline="-25000" dirty="0" smtClean="0">
                <a:latin typeface="Arial"/>
                <a:cs typeface="Arial"/>
              </a:rPr>
              <a:t>2y</a:t>
            </a:r>
            <a:r>
              <a:rPr lang="en-US" sz="2400" dirty="0" smtClean="0">
                <a:latin typeface="Symbol" pitchFamily="18" charset="2"/>
                <a:cs typeface="Arial"/>
              </a:rPr>
              <a:t> - </a:t>
            </a:r>
            <a:r>
              <a:rPr lang="en-US" sz="2400" dirty="0" smtClean="0">
                <a:latin typeface="Arial"/>
                <a:cs typeface="Arial"/>
              </a:rPr>
              <a:t>50 = 0 </a:t>
            </a:r>
          </a:p>
          <a:p>
            <a:r>
              <a:rPr lang="en-US" sz="2400" dirty="0" smtClean="0">
                <a:latin typeface="Arial"/>
                <a:cs typeface="Arial"/>
              </a:rPr>
              <a:t>	</a:t>
            </a:r>
            <a:endParaRPr lang="en-US" sz="2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52600" y="1905000"/>
            <a:ext cx="4764111" cy="2595265"/>
            <a:chOff x="1752600" y="1905000"/>
            <a:chExt cx="4764111" cy="25952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228563" y="2150944"/>
              <a:ext cx="1524000" cy="1219200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362201" y="2286000"/>
              <a:ext cx="1866363" cy="1084144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43400" y="4038600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50 lbs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05000" y="21336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025721" y="291294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840568" y="19050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3760352" y="3845695"/>
              <a:ext cx="91440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935311" y="2170089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98642" y="2221605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2349321" y="3352800"/>
              <a:ext cx="1828800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1905000" y="2844084"/>
              <a:ext cx="915988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343400" y="3352800"/>
              <a:ext cx="1447800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H="1" flipV="1">
              <a:off x="5220237" y="2756079"/>
              <a:ext cx="1068388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754711" y="2527479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2y</a:t>
              </a:r>
              <a:endParaRPr lang="en-US" sz="2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52600" y="2667000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1y</a:t>
              </a:r>
              <a:endParaRPr lang="en-US" sz="2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751232" y="3353874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2x</a:t>
              </a:r>
              <a:endParaRPr lang="en-US" sz="24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47116" y="3342069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1x</a:t>
              </a:r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172200" y="49530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other information do we need?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49530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latin typeface="Arial"/>
                <a:cs typeface="Arial"/>
              </a:rPr>
              <a:t>θ</a:t>
            </a:r>
            <a:r>
              <a:rPr lang="en-US" sz="2400" baseline="-25000" dirty="0" smtClean="0">
                <a:latin typeface="Arial"/>
                <a:cs typeface="Arial"/>
              </a:rPr>
              <a:t>1</a:t>
            </a:r>
            <a:r>
              <a:rPr lang="en-US" sz="2400" dirty="0" smtClean="0">
                <a:latin typeface="Arial"/>
                <a:cs typeface="Arial"/>
              </a:rPr>
              <a:t> = acos(7.5/10) = 41.4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  <a:r>
              <a:rPr lang="en-US" sz="2400" dirty="0" smtClean="0">
                <a:latin typeface="Arial"/>
                <a:cs typeface="Arial"/>
              </a:rPr>
              <a:t>  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l-GR" sz="2400" dirty="0" smtClean="0">
                <a:latin typeface="Arial"/>
                <a:cs typeface="Arial"/>
              </a:rPr>
              <a:t>θ</a:t>
            </a:r>
            <a:r>
              <a:rPr lang="en-US" sz="2400" baseline="-25000" dirty="0" smtClean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 = acos(7/10) = 45.6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</a:p>
          <a:p>
            <a:r>
              <a:rPr lang="en-US" sz="2400" dirty="0" smtClean="0">
                <a:latin typeface="Arial"/>
                <a:cs typeface="Arial"/>
              </a:rPr>
              <a:t>	</a:t>
            </a:r>
            <a:endParaRPr lang="en-US" sz="24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981200" y="1917879"/>
            <a:ext cx="4764111" cy="2810986"/>
            <a:chOff x="1981200" y="1917879"/>
            <a:chExt cx="4764111" cy="2810986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457163" y="2379544"/>
              <a:ext cx="1524000" cy="1219200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590801" y="2514600"/>
              <a:ext cx="1866363" cy="1084144"/>
            </a:xfrm>
            <a:prstGeom prst="line">
              <a:avLst/>
            </a:prstGeom>
            <a:ln w="38100"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572000" y="4267200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50 lbs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133600" y="22860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54321" y="314154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69168" y="21336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3988952" y="4074295"/>
              <a:ext cx="91440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352800" y="2591874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37089" y="2527479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4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aseline="-25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2577921" y="3581400"/>
              <a:ext cx="1828800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2133600" y="3048000"/>
              <a:ext cx="915988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572000" y="3581400"/>
              <a:ext cx="1447800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H="1" flipV="1">
              <a:off x="5448837" y="2984679"/>
              <a:ext cx="1068388" cy="1588"/>
            </a:xfrm>
            <a:prstGeom prst="straightConnector1">
              <a:avLst/>
            </a:prstGeom>
            <a:ln w="25400"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983311" y="2756079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2y</a:t>
              </a:r>
              <a:endParaRPr lang="en-US" sz="2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81200" y="2819400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1y</a:t>
              </a:r>
              <a:endParaRPr lang="en-US" sz="2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79832" y="3582474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2x</a:t>
              </a:r>
              <a:endParaRPr lang="en-US" sz="24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75716" y="3570669"/>
              <a:ext cx="76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F</a:t>
              </a:r>
              <a:r>
                <a:rPr lang="en-US" sz="2400" baseline="-25000" dirty="0" smtClean="0">
                  <a:latin typeface="Arial"/>
                  <a:cs typeface="Arial"/>
                </a:rPr>
                <a:t>1x</a:t>
              </a:r>
              <a:endParaRPr lang="en-US" sz="24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 flipH="1" flipV="1">
              <a:off x="3618963" y="2756079"/>
              <a:ext cx="16764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966953" y="2070279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7 in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971800" y="2971800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10 in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352800" y="2057400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7.5 in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31158" y="2907405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10 in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835758" y="3263721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latin typeface="Arial"/>
                  <a:cs typeface="Arial"/>
                </a:rPr>
                <a:t>θ</a:t>
              </a:r>
              <a:r>
                <a:rPr lang="el-GR" baseline="-25000" dirty="0" smtClean="0">
                  <a:latin typeface="Arial"/>
                  <a:cs typeface="Arial"/>
                </a:rPr>
                <a:t>1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98642" y="3263721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latin typeface="Arial"/>
                  <a:cs typeface="Arial"/>
                </a:rPr>
                <a:t>θ</a:t>
              </a:r>
              <a:r>
                <a:rPr lang="en-US" baseline="-25000" dirty="0" smtClean="0">
                  <a:latin typeface="Arial"/>
                  <a:cs typeface="Arial"/>
                </a:rPr>
                <a:t>2</a:t>
              </a:r>
              <a:endParaRPr lang="en-US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495800" y="2438400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704563" y="2514600"/>
              <a:ext cx="17526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21" y="228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981200" y="1614166"/>
            <a:ext cx="4764111" cy="2364432"/>
            <a:chOff x="2057400" y="1752600"/>
            <a:chExt cx="4764111" cy="2595265"/>
          </a:xfrm>
        </p:grpSpPr>
        <p:grpSp>
          <p:nvGrpSpPr>
            <p:cNvPr id="35" name="Group 34"/>
            <p:cNvGrpSpPr/>
            <p:nvPr/>
          </p:nvGrpSpPr>
          <p:grpSpPr>
            <a:xfrm>
              <a:off x="2057400" y="1752600"/>
              <a:ext cx="4764111" cy="2595265"/>
              <a:chOff x="1981200" y="2133600"/>
              <a:chExt cx="4764111" cy="2595265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V="1">
                <a:off x="4457163" y="2379544"/>
                <a:ext cx="1524000" cy="1219200"/>
              </a:xfrm>
              <a:prstGeom prst="line">
                <a:avLst/>
              </a:prstGeom>
              <a:ln w="38100"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10800000">
                <a:off x="2552163" y="2379544"/>
                <a:ext cx="1905000" cy="1219200"/>
              </a:xfrm>
              <a:prstGeom prst="line">
                <a:avLst/>
              </a:prstGeom>
              <a:ln w="38100"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4572000" y="4267200"/>
                <a:ext cx="10292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50 lbs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33600" y="2138065"/>
                <a:ext cx="457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A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254321" y="3141544"/>
                <a:ext cx="457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069168" y="2133600"/>
                <a:ext cx="457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rot="5400000">
                <a:off x="3988952" y="4074295"/>
                <a:ext cx="914400" cy="158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3163911" y="2398689"/>
                <a:ext cx="10292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sz="2400" baseline="-25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927242" y="2437326"/>
                <a:ext cx="10292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sz="2400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400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rot="10800000">
                <a:off x="2577921" y="3581400"/>
                <a:ext cx="1828800" cy="1588"/>
              </a:xfrm>
              <a:prstGeom prst="straightConnector1">
                <a:avLst/>
              </a:prstGeom>
              <a:ln w="25400"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rot="5400000" flipH="1" flipV="1">
                <a:off x="2044521" y="2997558"/>
                <a:ext cx="1068388" cy="1588"/>
              </a:xfrm>
              <a:prstGeom prst="straightConnector1">
                <a:avLst/>
              </a:prstGeom>
              <a:ln w="25400"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4572000" y="3581400"/>
                <a:ext cx="1447800" cy="1588"/>
              </a:xfrm>
              <a:prstGeom prst="straightConnector1">
                <a:avLst/>
              </a:prstGeom>
              <a:ln w="25400"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5400000" flipH="1" flipV="1">
                <a:off x="5448837" y="2984679"/>
                <a:ext cx="1068388" cy="1588"/>
              </a:xfrm>
              <a:prstGeom prst="straightConnector1">
                <a:avLst/>
              </a:prstGeom>
              <a:ln w="25400"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5983311" y="2756079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/>
                    <a:cs typeface="Arial"/>
                  </a:rPr>
                  <a:t>F</a:t>
                </a:r>
                <a:r>
                  <a:rPr lang="en-US" sz="2400" baseline="-25000" dirty="0" smtClean="0">
                    <a:latin typeface="Arial"/>
                    <a:cs typeface="Arial"/>
                  </a:rPr>
                  <a:t>2y</a:t>
                </a:r>
                <a:endParaRPr lang="en-US" sz="24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981200" y="2743200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/>
                    <a:cs typeface="Arial"/>
                  </a:rPr>
                  <a:t>F</a:t>
                </a:r>
                <a:r>
                  <a:rPr lang="en-US" sz="2400" baseline="-25000" dirty="0" smtClean="0">
                    <a:latin typeface="Arial"/>
                    <a:cs typeface="Arial"/>
                  </a:rPr>
                  <a:t>1y</a:t>
                </a:r>
                <a:endParaRPr lang="en-US" sz="24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979832" y="3582474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/>
                    <a:cs typeface="Arial"/>
                  </a:rPr>
                  <a:t>F</a:t>
                </a:r>
                <a:r>
                  <a:rPr lang="en-US" sz="2400" baseline="-25000" dirty="0" smtClean="0">
                    <a:latin typeface="Arial"/>
                    <a:cs typeface="Arial"/>
                  </a:rPr>
                  <a:t>2x</a:t>
                </a:r>
                <a:endParaRPr lang="en-US" sz="24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175716" y="3570669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Arial"/>
                    <a:cs typeface="Arial"/>
                  </a:rPr>
                  <a:t>F</a:t>
                </a:r>
                <a:r>
                  <a:rPr lang="en-US" sz="2400" baseline="-25000" dirty="0" smtClean="0">
                    <a:latin typeface="Arial"/>
                    <a:cs typeface="Arial"/>
                  </a:rPr>
                  <a:t>1x</a:t>
                </a:r>
                <a:endParaRPr lang="en-US" sz="24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698642" y="3263721"/>
                <a:ext cx="10163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Arial"/>
                    <a:cs typeface="Arial"/>
                  </a:rPr>
                  <a:t>45.6</a:t>
                </a:r>
                <a:r>
                  <a:rPr lang="en-US" baseline="30000" dirty="0" smtClean="0">
                    <a:latin typeface="Arial"/>
                    <a:cs typeface="Arial"/>
                  </a:rPr>
                  <a:t>o</a:t>
                </a:r>
                <a:endParaRPr lang="en-US" baseline="30000" dirty="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542763" y="2865639"/>
              <a:ext cx="753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41.4</a:t>
              </a:r>
              <a:r>
                <a:rPr lang="en-US" baseline="30000" dirty="0" smtClean="0">
                  <a:latin typeface="Arial"/>
                  <a:cs typeface="Arial"/>
                </a:rPr>
                <a:t>o</a:t>
              </a:r>
              <a:endParaRPr lang="en-US" baseline="300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73641" y="4128425"/>
            <a:ext cx="815340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∑Fx = 0       F</a:t>
            </a:r>
            <a:r>
              <a:rPr lang="en-US" sz="2000" baseline="-25000" dirty="0" smtClean="0">
                <a:latin typeface="Arial"/>
                <a:cs typeface="Arial"/>
              </a:rPr>
              <a:t>1x</a:t>
            </a:r>
            <a:r>
              <a:rPr lang="en-US" sz="2000" dirty="0" smtClean="0">
                <a:latin typeface="Arial"/>
                <a:cs typeface="Arial"/>
              </a:rPr>
              <a:t> + F</a:t>
            </a:r>
            <a:r>
              <a:rPr lang="en-US" sz="2000" baseline="-25000" dirty="0" smtClean="0">
                <a:latin typeface="Arial"/>
                <a:cs typeface="Arial"/>
              </a:rPr>
              <a:t>2x</a:t>
            </a:r>
            <a:r>
              <a:rPr lang="en-US" sz="2000" dirty="0" smtClean="0">
                <a:latin typeface="Arial"/>
                <a:cs typeface="Arial"/>
              </a:rPr>
              <a:t> = 0              </a:t>
            </a:r>
            <a:r>
              <a:rPr lang="en-US" sz="2000" dirty="0" smtClean="0">
                <a:latin typeface="Symbol" pitchFamily="18" charset="2"/>
                <a:cs typeface="Arial"/>
              </a:rPr>
              <a:t>-</a:t>
            </a:r>
            <a:r>
              <a:rPr lang="en-US" sz="2000" dirty="0" smtClean="0">
                <a:latin typeface="Arial"/>
                <a:cs typeface="Arial"/>
              </a:rPr>
              <a:t>F</a:t>
            </a:r>
            <a:r>
              <a:rPr lang="en-US" sz="2000" baseline="-25000" dirty="0" smtClean="0">
                <a:latin typeface="Arial"/>
                <a:cs typeface="Arial"/>
              </a:rPr>
              <a:t>1</a:t>
            </a:r>
            <a:r>
              <a:rPr lang="en-US" sz="2000" dirty="0" smtClean="0">
                <a:latin typeface="Arial"/>
                <a:cs typeface="Arial"/>
              </a:rPr>
              <a:t>cos(41.4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+ F</a:t>
            </a:r>
            <a:r>
              <a:rPr lang="en-US" sz="2000" baseline="-25000" dirty="0" smtClean="0">
                <a:latin typeface="Arial"/>
                <a:cs typeface="Arial"/>
              </a:rPr>
              <a:t>2</a:t>
            </a:r>
            <a:r>
              <a:rPr lang="en-US" sz="2000" dirty="0" smtClean="0">
                <a:latin typeface="Arial"/>
                <a:cs typeface="Arial"/>
              </a:rPr>
              <a:t>cos(45.6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= 0            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∑Fy = 0       F</a:t>
            </a:r>
            <a:r>
              <a:rPr lang="en-US" sz="2000" baseline="-25000" dirty="0" smtClean="0">
                <a:latin typeface="Arial"/>
                <a:cs typeface="Arial"/>
              </a:rPr>
              <a:t>1y</a:t>
            </a:r>
            <a:r>
              <a:rPr lang="en-US" sz="2000" dirty="0" smtClean="0">
                <a:latin typeface="Arial"/>
                <a:cs typeface="Arial"/>
              </a:rPr>
              <a:t> + F</a:t>
            </a:r>
            <a:r>
              <a:rPr lang="en-US" sz="2000" baseline="-25000" dirty="0" smtClean="0">
                <a:latin typeface="Arial"/>
                <a:cs typeface="Arial"/>
              </a:rPr>
              <a:t>2y</a:t>
            </a:r>
            <a:r>
              <a:rPr lang="en-US" sz="2000" dirty="0" smtClean="0">
                <a:latin typeface="Symbol" pitchFamily="18" charset="2"/>
                <a:cs typeface="Arial"/>
              </a:rPr>
              <a:t> - </a:t>
            </a:r>
            <a:r>
              <a:rPr lang="en-US" sz="2000" dirty="0" smtClean="0">
                <a:latin typeface="Arial"/>
                <a:cs typeface="Arial"/>
              </a:rPr>
              <a:t>50 = 0        F</a:t>
            </a:r>
            <a:r>
              <a:rPr lang="en-US" sz="2000" baseline="-25000" dirty="0" smtClean="0">
                <a:latin typeface="Arial"/>
                <a:cs typeface="Arial"/>
              </a:rPr>
              <a:t>1</a:t>
            </a:r>
            <a:r>
              <a:rPr lang="en-US" sz="2000" dirty="0" smtClean="0">
                <a:latin typeface="Arial"/>
                <a:cs typeface="Arial"/>
              </a:rPr>
              <a:t>sin(41.4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+ F</a:t>
            </a:r>
            <a:r>
              <a:rPr lang="en-US" sz="2000" baseline="-25000" dirty="0" smtClean="0">
                <a:latin typeface="Arial"/>
                <a:cs typeface="Arial"/>
              </a:rPr>
              <a:t>2</a:t>
            </a:r>
            <a:r>
              <a:rPr lang="en-US" sz="2000" dirty="0" smtClean="0">
                <a:latin typeface="Arial"/>
                <a:cs typeface="Arial"/>
              </a:rPr>
              <a:t>sin(45.6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</a:t>
            </a:r>
            <a:r>
              <a:rPr lang="en-US" sz="2000" dirty="0" smtClean="0">
                <a:latin typeface="Symbol" pitchFamily="18" charset="2"/>
                <a:cs typeface="Arial"/>
              </a:rPr>
              <a:t>-</a:t>
            </a:r>
            <a:r>
              <a:rPr lang="en-US" sz="2000" dirty="0" smtClean="0">
                <a:latin typeface="Arial"/>
                <a:cs typeface="Arial"/>
              </a:rPr>
              <a:t> 50 = 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3641" y="5638800"/>
            <a:ext cx="815340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∑Fx = 0       F</a:t>
            </a:r>
            <a:r>
              <a:rPr lang="en-US" sz="2000" baseline="-25000" dirty="0" smtClean="0">
                <a:latin typeface="Arial"/>
                <a:cs typeface="Arial"/>
              </a:rPr>
              <a:t>1x</a:t>
            </a:r>
            <a:r>
              <a:rPr lang="en-US" sz="2000" dirty="0" smtClean="0">
                <a:latin typeface="Arial"/>
                <a:cs typeface="Arial"/>
              </a:rPr>
              <a:t> + F</a:t>
            </a:r>
            <a:r>
              <a:rPr lang="en-US" sz="2000" baseline="-25000" dirty="0" smtClean="0">
                <a:latin typeface="Arial"/>
                <a:cs typeface="Arial"/>
              </a:rPr>
              <a:t>2x</a:t>
            </a:r>
            <a:r>
              <a:rPr lang="en-US" sz="2000" dirty="0" smtClean="0">
                <a:latin typeface="Arial"/>
                <a:cs typeface="Arial"/>
              </a:rPr>
              <a:t> = 0              </a:t>
            </a:r>
            <a:r>
              <a:rPr lang="en-US" sz="2000" dirty="0">
                <a:latin typeface="Symbol" pitchFamily="18" charset="2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F</a:t>
            </a:r>
            <a:r>
              <a:rPr lang="en-US" sz="2000" baseline="-25000" dirty="0" smtClean="0">
                <a:latin typeface="Arial"/>
                <a:cs typeface="Arial"/>
              </a:rPr>
              <a:t>1</a:t>
            </a:r>
            <a:r>
              <a:rPr lang="en-US" sz="2000" dirty="0" smtClean="0">
                <a:latin typeface="Arial"/>
                <a:cs typeface="Arial"/>
              </a:rPr>
              <a:t>cos(138.6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+ F</a:t>
            </a:r>
            <a:r>
              <a:rPr lang="en-US" sz="2000" baseline="-25000" dirty="0" smtClean="0">
                <a:latin typeface="Arial"/>
                <a:cs typeface="Arial"/>
              </a:rPr>
              <a:t>2</a:t>
            </a:r>
            <a:r>
              <a:rPr lang="en-US" sz="2000" dirty="0" smtClean="0">
                <a:latin typeface="Arial"/>
                <a:cs typeface="Arial"/>
              </a:rPr>
              <a:t>cos(45.6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= 0            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∑Fy = 0       F</a:t>
            </a:r>
            <a:r>
              <a:rPr lang="en-US" sz="2000" baseline="-25000" dirty="0" smtClean="0">
                <a:latin typeface="Arial"/>
                <a:cs typeface="Arial"/>
              </a:rPr>
              <a:t>1y</a:t>
            </a:r>
            <a:r>
              <a:rPr lang="en-US" sz="2000" dirty="0" smtClean="0">
                <a:latin typeface="Arial"/>
                <a:cs typeface="Arial"/>
              </a:rPr>
              <a:t> + F</a:t>
            </a:r>
            <a:r>
              <a:rPr lang="en-US" sz="2000" baseline="-25000" dirty="0" smtClean="0">
                <a:latin typeface="Arial"/>
                <a:cs typeface="Arial"/>
              </a:rPr>
              <a:t>2y</a:t>
            </a:r>
            <a:r>
              <a:rPr lang="en-US" sz="2000" dirty="0" smtClean="0">
                <a:latin typeface="Symbol" pitchFamily="18" charset="2"/>
                <a:cs typeface="Arial"/>
              </a:rPr>
              <a:t> - </a:t>
            </a:r>
            <a:r>
              <a:rPr lang="en-US" sz="2000" dirty="0" smtClean="0">
                <a:latin typeface="Arial"/>
                <a:cs typeface="Arial"/>
              </a:rPr>
              <a:t>50 = 0        F</a:t>
            </a:r>
            <a:r>
              <a:rPr lang="en-US" sz="2000" baseline="-25000" dirty="0" smtClean="0">
                <a:latin typeface="Arial"/>
                <a:cs typeface="Arial"/>
              </a:rPr>
              <a:t>1</a:t>
            </a:r>
            <a:r>
              <a:rPr lang="en-US" sz="2000" dirty="0" smtClean="0">
                <a:latin typeface="Arial"/>
                <a:cs typeface="Arial"/>
              </a:rPr>
              <a:t>sin(138.6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+ F</a:t>
            </a:r>
            <a:r>
              <a:rPr lang="en-US" sz="2000" baseline="-25000" dirty="0" smtClean="0">
                <a:latin typeface="Arial"/>
                <a:cs typeface="Arial"/>
              </a:rPr>
              <a:t>2</a:t>
            </a:r>
            <a:r>
              <a:rPr lang="en-US" sz="2000" dirty="0" smtClean="0">
                <a:latin typeface="Arial"/>
                <a:cs typeface="Arial"/>
              </a:rPr>
              <a:t>sin(45.6</a:t>
            </a:r>
            <a:r>
              <a:rPr lang="en-US" sz="2000" baseline="30000" dirty="0" smtClean="0">
                <a:latin typeface="Arial"/>
                <a:cs typeface="Arial"/>
              </a:rPr>
              <a:t>o</a:t>
            </a:r>
            <a:r>
              <a:rPr lang="en-US" sz="2000" dirty="0" smtClean="0">
                <a:latin typeface="Arial"/>
                <a:cs typeface="Arial"/>
              </a:rPr>
              <a:t>) </a:t>
            </a:r>
            <a:r>
              <a:rPr lang="en-US" sz="2000" dirty="0" smtClean="0">
                <a:latin typeface="Symbol" pitchFamily="18" charset="2"/>
                <a:cs typeface="Arial"/>
              </a:rPr>
              <a:t>-</a:t>
            </a:r>
            <a:r>
              <a:rPr lang="en-US" sz="2000" dirty="0" smtClean="0">
                <a:latin typeface="Arial"/>
                <a:cs typeface="Arial"/>
              </a:rPr>
              <a:t> 50 = 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48241" y="5222114"/>
            <a:ext cx="51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600" y="208788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∑Fx = 0       	</a:t>
            </a:r>
            <a:r>
              <a:rPr lang="en-US" sz="2400" dirty="0" smtClean="0">
                <a:latin typeface="Symbol" pitchFamily="18" charset="2"/>
                <a:cs typeface="Arial"/>
              </a:rPr>
              <a:t>-</a:t>
            </a:r>
            <a:r>
              <a:rPr lang="en-US" sz="2400" dirty="0" smtClean="0">
                <a:latin typeface="Arial"/>
                <a:cs typeface="Arial"/>
              </a:rPr>
              <a:t>F</a:t>
            </a:r>
            <a:r>
              <a:rPr lang="en-US" sz="2400" baseline="-25000" dirty="0" smtClean="0">
                <a:latin typeface="Arial"/>
                <a:cs typeface="Arial"/>
              </a:rPr>
              <a:t>1</a:t>
            </a:r>
            <a:r>
              <a:rPr lang="en-US" sz="2400" dirty="0" smtClean="0">
                <a:latin typeface="Arial"/>
                <a:cs typeface="Arial"/>
              </a:rPr>
              <a:t>cos(41.4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  <a:r>
              <a:rPr lang="en-US" sz="2400" dirty="0" smtClean="0">
                <a:latin typeface="Arial"/>
                <a:cs typeface="Arial"/>
              </a:rPr>
              <a:t>) + F</a:t>
            </a:r>
            <a:r>
              <a:rPr lang="en-US" sz="2400" baseline="-25000" dirty="0" smtClean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cos(45.6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  <a:r>
              <a:rPr lang="en-US" sz="2400" dirty="0" smtClean="0">
                <a:latin typeface="Arial"/>
                <a:cs typeface="Arial"/>
              </a:rPr>
              <a:t>) = 0            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∑Fy = 0       	  F</a:t>
            </a:r>
            <a:r>
              <a:rPr lang="en-US" sz="2400" baseline="-25000" dirty="0" smtClean="0">
                <a:latin typeface="Arial"/>
                <a:cs typeface="Arial"/>
              </a:rPr>
              <a:t>1</a:t>
            </a:r>
            <a:r>
              <a:rPr lang="en-US" sz="2400" dirty="0" smtClean="0">
                <a:latin typeface="Arial"/>
                <a:cs typeface="Arial"/>
              </a:rPr>
              <a:t>sin(41.4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  <a:r>
              <a:rPr lang="en-US" sz="2400" dirty="0" smtClean="0">
                <a:latin typeface="Arial"/>
                <a:cs typeface="Arial"/>
              </a:rPr>
              <a:t>) + F</a:t>
            </a:r>
            <a:r>
              <a:rPr lang="en-US" sz="2400" baseline="-25000" dirty="0" smtClean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sin(45.6</a:t>
            </a:r>
            <a:r>
              <a:rPr lang="en-US" sz="2400" baseline="30000" dirty="0" smtClean="0">
                <a:latin typeface="Arial"/>
                <a:cs typeface="Arial"/>
              </a:rPr>
              <a:t>o</a:t>
            </a:r>
            <a:r>
              <a:rPr lang="en-US" sz="2400" dirty="0" smtClean="0">
                <a:latin typeface="Arial"/>
                <a:cs typeface="Arial"/>
              </a:rPr>
              <a:t>) </a:t>
            </a:r>
            <a:r>
              <a:rPr lang="en-US" sz="2400" dirty="0" smtClean="0">
                <a:latin typeface="Symbol" pitchFamily="18" charset="2"/>
                <a:cs typeface="Arial"/>
              </a:rPr>
              <a:t>=</a:t>
            </a:r>
            <a:r>
              <a:rPr lang="en-US" sz="2400" dirty="0" smtClean="0">
                <a:latin typeface="Arial"/>
                <a:cs typeface="Arial"/>
              </a:rPr>
              <a:t> 50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In Matrix Form:</a:t>
            </a: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 </a:t>
            </a:r>
          </a:p>
          <a:p>
            <a:r>
              <a:rPr lang="en-US" sz="2400" dirty="0" smtClean="0">
                <a:latin typeface="Arial"/>
                <a:cs typeface="Arial"/>
              </a:rPr>
              <a:t>	</a:t>
            </a:r>
            <a:endParaRPr lang="en-US" sz="24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862840"/>
            <a:ext cx="5353050" cy="866775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3072348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MATLAB SOLUTION: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A = [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cosd(41.4) cosd(45.6) ; sind(41.4) sind(45.6)] ; 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b = [0; 50];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F = 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\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 =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35.03</a:t>
            </a: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37.56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1752600"/>
            <a:ext cx="5353050" cy="8667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 Simple Statics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04800" y="2590800"/>
            <a:ext cx="5916768" cy="2438400"/>
            <a:chOff x="304800" y="2590800"/>
            <a:chExt cx="5916768" cy="2438400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152363" y="2836744"/>
              <a:ext cx="1524000" cy="1219200"/>
            </a:xfrm>
            <a:prstGeom prst="line">
              <a:avLst/>
            </a:prstGeom>
            <a:ln w="381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247363" y="2836744"/>
              <a:ext cx="1905000" cy="1219200"/>
            </a:xfrm>
            <a:prstGeom prst="line">
              <a:avLst/>
            </a:prstGeom>
            <a:ln w="38100"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962400" y="4436944"/>
              <a:ext cx="381000" cy="3636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Connector 34"/>
            <p:cNvCxnSpPr>
              <a:endCxn id="28" idx="0"/>
            </p:cNvCxnSpPr>
            <p:nvPr/>
          </p:nvCxnSpPr>
          <p:spPr>
            <a:xfrm rot="16200000" flipH="1">
              <a:off x="3962132" y="4246176"/>
              <a:ext cx="381000" cy="53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648200" y="4343400"/>
              <a:ext cx="1029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50 lbs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28800" y="259526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949521" y="359874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64368" y="259080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4039394" y="4571206"/>
              <a:ext cx="91440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04800" y="3200400"/>
              <a:ext cx="3048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F</a:t>
              </a:r>
              <a:r>
                <a:rPr lang="en-US" sz="2000" baseline="-25000" dirty="0" smtClean="0"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= 35.03 </a:t>
              </a:r>
              <a:r>
                <a:rPr lang="en-US" sz="2000" dirty="0" smtClean="0">
                  <a:latin typeface="Cambria Math"/>
                  <a:ea typeface="Cambria Math"/>
                  <a:cs typeface="Arial" pitchFamily="34" charset="0"/>
                </a:rPr>
                <a:t>∠</a:t>
              </a:r>
              <a:r>
                <a:rPr lang="en-US" sz="2000" dirty="0" smtClean="0">
                  <a:latin typeface="Arial" pitchFamily="34" charset="0"/>
                  <a:ea typeface="Cambria Math"/>
                  <a:cs typeface="Arial" pitchFamily="34" charset="0"/>
                </a:rPr>
                <a:t>138.6</a:t>
              </a:r>
              <a:r>
                <a:rPr lang="en-US" sz="2000" baseline="30000" dirty="0" smtClean="0">
                  <a:latin typeface="Arial" pitchFamily="34" charset="0"/>
                  <a:ea typeface="Cambria Math"/>
                  <a:cs typeface="Arial" pitchFamily="34" charset="0"/>
                </a:rPr>
                <a:t>o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lbs</a:t>
              </a:r>
            </a:p>
            <a:p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(Tension) </a:t>
              </a:r>
              <a:endParaRPr lang="en-US" sz="2000" baseline="-25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257800" y="32004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= 37.56 </a:t>
            </a:r>
            <a:r>
              <a:rPr lang="en-US" sz="2000" dirty="0" smtClean="0">
                <a:latin typeface="Cambria Math"/>
                <a:ea typeface="Cambria Math"/>
                <a:cs typeface="Arial" pitchFamily="34" charset="0"/>
              </a:rPr>
              <a:t>∠</a:t>
            </a:r>
            <a:r>
              <a:rPr lang="en-US" sz="2000" dirty="0" smtClean="0">
                <a:latin typeface="Arial" pitchFamily="34" charset="0"/>
                <a:ea typeface="Cambria Math"/>
                <a:cs typeface="Arial" pitchFamily="34" charset="0"/>
              </a:rPr>
              <a:t>45.6</a:t>
            </a:r>
            <a:r>
              <a:rPr lang="en-US" sz="2000" baseline="30000" dirty="0" smtClean="0">
                <a:latin typeface="Arial" pitchFamily="34" charset="0"/>
                <a:ea typeface="Cambria Math"/>
                <a:cs typeface="Arial" pitchFamily="34" charset="0"/>
              </a:rPr>
              <a:t>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lbs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(Tension) </a:t>
            </a:r>
            <a:endParaRPr lang="en-US" sz="20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700" y="59436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Always include units in your answers if possible!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Circuit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Basic Electrical Laws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458200" cy="4724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Ohm’s Law: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 = I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R		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V = voltage (volts, V)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I =  current (amps, A)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R = resistance (ohms,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the flow rate of electrons in a circuit.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  1A = 6.242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⋅10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18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 e- /second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- the potential difference between two points in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a circuit.</a:t>
            </a:r>
          </a:p>
          <a:p>
            <a:pPr>
              <a:buNone/>
            </a:pP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Resistance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a measure of the opposition to the flow of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current in a circuit.</a:t>
            </a:r>
          </a:p>
        </p:txBody>
      </p:sp>
      <p:sp>
        <p:nvSpPr>
          <p:cNvPr id="4" name="Left Brace 3"/>
          <p:cNvSpPr/>
          <p:nvPr/>
        </p:nvSpPr>
        <p:spPr>
          <a:xfrm>
            <a:off x="4683456" y="2155208"/>
            <a:ext cx="381000" cy="1143000"/>
          </a:xfrm>
          <a:prstGeom prst="leftBrace">
            <a:avLst>
              <a:gd name="adj1" fmla="val 45516"/>
              <a:gd name="adj2" fmla="val 50000"/>
            </a:avLst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895600"/>
            <a:ext cx="390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3493115" y="2691964"/>
            <a:ext cx="457200" cy="158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79632" y="2732469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78558" y="333884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01284" y="3060879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9847" y="2450205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3048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Basic Electrical Laws (con’t)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7244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Kirchoff’s Voltage Law: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sum of the voltage drops and rises around a loop is zero.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Kirchoff’s Current Law: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 flow into a node is equal to the current flow out of a node.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I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371600" y="4800600"/>
            <a:ext cx="3644721" cy="1282521"/>
            <a:chOff x="2057400" y="4724400"/>
            <a:chExt cx="3644721" cy="1282521"/>
          </a:xfrm>
        </p:grpSpPr>
        <p:grpSp>
          <p:nvGrpSpPr>
            <p:cNvPr id="20" name="Group 19"/>
            <p:cNvGrpSpPr/>
            <p:nvPr/>
          </p:nvGrpSpPr>
          <p:grpSpPr>
            <a:xfrm>
              <a:off x="2057400" y="4724400"/>
              <a:ext cx="1968321" cy="1588"/>
              <a:chOff x="2057400" y="4724400"/>
              <a:chExt cx="1968321" cy="1588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2057400" y="4724400"/>
                <a:ext cx="1219200" cy="158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3263721" y="4724400"/>
                <a:ext cx="762000" cy="1588"/>
              </a:xfrm>
              <a:prstGeom prst="straightConnector1">
                <a:avLst/>
              </a:prstGeom>
              <a:ln w="38100"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>
              <a:off x="4038600" y="4724400"/>
              <a:ext cx="914400" cy="0"/>
            </a:xfrm>
            <a:prstGeom prst="line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940121" y="4724400"/>
              <a:ext cx="76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3695700" y="5067300"/>
              <a:ext cx="68580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3733800" y="5702121"/>
              <a:ext cx="6096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048000" y="4800600"/>
              <a:ext cx="68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baseline="-250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91000" y="5105400"/>
              <a:ext cx="68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baseline="-250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24400" y="4800600"/>
              <a:ext cx="68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baseline="-250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aseline="-25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752600"/>
            <a:ext cx="37814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Simple Circuit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962400"/>
            <a:ext cx="403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Total Resistance, R=?         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Symbol" pitchFamily="18" charset="2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Current, I = ?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 Drop Across Each Resistor?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Verify Kirchoff’s Voltage Law</a:t>
            </a:r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987084" y="262728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 = 2 mA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urved Left Arrow 12"/>
          <p:cNvSpPr/>
          <p:nvPr/>
        </p:nvSpPr>
        <p:spPr>
          <a:xfrm>
            <a:off x="3810000" y="2514600"/>
            <a:ext cx="1295400" cy="609600"/>
          </a:xfrm>
          <a:prstGeom prst="curvedLeftArrow">
            <a:avLst>
              <a:gd name="adj1" fmla="val 0"/>
              <a:gd name="adj2" fmla="val 4032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4800600"/>
            <a:ext cx="4191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R1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(2 mA)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(1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= 2 V 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R2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(2 mA)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= 4 V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R3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(2 mA)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(3k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= 6 V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6600" y="6248400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12V – 2V – 4V – 6V = 0  or  12V = 2V + 4V + 6V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8200" y="1524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+  4V </a:t>
            </a:r>
            <a:r>
              <a:rPr lang="en-US" sz="1400" dirty="0" smtClean="0">
                <a:latin typeface="Symbol" pitchFamily="18" charset="2"/>
                <a:cs typeface="Arial" pitchFamily="34" charset="0"/>
              </a:rPr>
              <a:t>-</a:t>
            </a:r>
            <a:endParaRPr lang="en-US" sz="14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1524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+  2V </a:t>
            </a:r>
            <a:r>
              <a:rPr lang="en-US" sz="1400" dirty="0" smtClean="0">
                <a:latin typeface="Symbol" pitchFamily="18" charset="2"/>
                <a:cs typeface="Arial" pitchFamily="34" charset="0"/>
              </a:rPr>
              <a:t>-</a:t>
            </a:r>
            <a:endParaRPr lang="en-US" sz="14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0" y="2286000"/>
            <a:ext cx="53340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+ 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6V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Symbol" pitchFamily="18" charset="2"/>
                <a:cs typeface="Arial" pitchFamily="34" charset="0"/>
              </a:rPr>
              <a:t>-</a:t>
            </a:r>
            <a:endParaRPr lang="en-US" sz="14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7600" y="39624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= 1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+ 2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+ 3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6 k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4343400"/>
            <a:ext cx="4636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  =  (12V) / (6000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 0.002 A = 2 mA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22432" y="231175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21358" y="261548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8" grpId="0"/>
      <p:bldP spid="19" grpId="0"/>
      <p:bldP spid="20" grpId="0"/>
      <p:bldP spid="21" grpId="0"/>
      <p:bldP spid="23" grpId="0"/>
      <p:bldP spid="2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Solving Linear Equations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Many applications require solving systems of linear equations.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One method for solving linear equations is to write a matrix equation then apply some of the array operations discussed previously.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Procedure: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Write the equations in the form:  Ax = b where A is a square matrix of equation coefficients, x is a vector of unknown variables, and b is a vector of constants.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Check det(A). If det(A) = 0, then there is no unique solution to the equations.  If det(A)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  <a:cs typeface="Arial" pitchFamily="34" charset="0"/>
              </a:rPr>
              <a:t>≠ 0,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invert matrix A and multiply both sides of the equation (on the left) by A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ea typeface="Cambria Math"/>
                <a:cs typeface="Arial" pitchFamily="34" charset="0"/>
              </a:rPr>
              <a:t>-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.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The unknown variables, x, are given by x = A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ea typeface="Cambria Math"/>
                <a:cs typeface="Arial" pitchFamily="34" charset="0"/>
              </a:rPr>
              <a:t>-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ea typeface="Cambria Math"/>
                <a:cs typeface="Arial" pitchFamily="34" charset="0"/>
              </a:rPr>
              <a:t>*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b.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5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Circuit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1143000" y="1752600"/>
            <a:ext cx="6701092" cy="1933575"/>
            <a:chOff x="1143000" y="1752600"/>
            <a:chExt cx="6701092" cy="19335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1752600"/>
              <a:ext cx="6701092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Curved Down Arrow 5"/>
            <p:cNvSpPr/>
            <p:nvPr/>
          </p:nvSpPr>
          <p:spPr>
            <a:xfrm rot="3247953">
              <a:off x="3867004" y="22972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Curved Down Arrow 6"/>
            <p:cNvSpPr/>
            <p:nvPr/>
          </p:nvSpPr>
          <p:spPr>
            <a:xfrm rot="3247953">
              <a:off x="2190603" y="22972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Curved Down Arrow 7"/>
            <p:cNvSpPr/>
            <p:nvPr/>
          </p:nvSpPr>
          <p:spPr>
            <a:xfrm rot="3247953">
              <a:off x="5772003" y="22972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67000" y="24384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1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43400" y="24384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2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48400" y="24384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3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14400" y="3771453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student in a circuit class applies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Kirchoff’s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Voltage Law around each loop and derives the following equations: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2133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2133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716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628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828788"/>
            <a:ext cx="5638800" cy="514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433" y="5473512"/>
            <a:ext cx="7134225" cy="438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433" y="6042036"/>
            <a:ext cx="5743575" cy="409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24426"/>
            <a:ext cx="5638800" cy="514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822879"/>
            <a:ext cx="7134225" cy="438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648" y="4261029"/>
            <a:ext cx="5743575" cy="4095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57200" y="183596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the mesh equations to solve for the three loop currents.</a:t>
            </a:r>
          </a:p>
          <a:p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e-write the equations so the unknowns (currents) are on the left side and the constants are on the right side.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5141536"/>
            <a:ext cx="5267325" cy="4476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160" y="5728648"/>
            <a:ext cx="6353175" cy="4381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6251643"/>
            <a:ext cx="561022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7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183596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Now combine the three equations into matrix form: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598776"/>
            <a:ext cx="5267325" cy="4476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322947"/>
            <a:ext cx="6353175" cy="4381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351" y="4021670"/>
            <a:ext cx="5610226" cy="476251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030001"/>
            <a:ext cx="7207739" cy="125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75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Example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1" y="1752600"/>
            <a:ext cx="5715000" cy="9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04800" y="2764572"/>
            <a:ext cx="8305800" cy="409342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Solve for currents using MATLAB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®</a:t>
            </a:r>
          </a:p>
          <a:p>
            <a:endPara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R = 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[ 3.2    </a:t>
            </a:r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2.2    0 ; </a:t>
            </a:r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-2.2 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11.1    -3.3 ; 0    </a:t>
            </a:r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3.3   8 ];    det </a:t>
            </a:r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(R)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 =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210.5920</a:t>
            </a:r>
          </a:p>
          <a:p>
            <a:endParaRPr lang="pt-BR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v = [9; 0; -6];</a:t>
            </a:r>
          </a:p>
          <a:p>
            <a:endParaRPr lang="pt-BR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</a:t>
            </a:r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 = R\v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 =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3.1228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0.4513</a:t>
            </a:r>
          </a:p>
          <a:p>
            <a:r>
              <a:rPr lang="pt-B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-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0.5638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(continued)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19200" y="4191000"/>
            <a:ext cx="685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</a:t>
            </a:r>
            <a:r>
              <a:rPr lang="pt-BR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  3.1228 mA</a:t>
            </a:r>
          </a:p>
          <a:p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</a:t>
            </a:r>
            <a:r>
              <a:rPr lang="pt-BR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  0.4513 mA</a:t>
            </a:r>
          </a:p>
          <a:p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</a:t>
            </a:r>
            <a:r>
              <a:rPr lang="pt-BR" sz="2000" baseline="-25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pt-B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0.5638 mA        What does negative current mean?</a:t>
            </a:r>
            <a:r>
              <a:rPr lang="pt-BR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52578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Current really flows in other direction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19200" y="6019800"/>
            <a:ext cx="73052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Now label currents through each resistor on the circuit diagram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19200" y="1981200"/>
            <a:ext cx="6701092" cy="1933575"/>
            <a:chOff x="1066800" y="1981200"/>
            <a:chExt cx="6701092" cy="193357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66800" y="1981200"/>
              <a:ext cx="6701092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urved Down Arrow 4"/>
            <p:cNvSpPr/>
            <p:nvPr/>
          </p:nvSpPr>
          <p:spPr>
            <a:xfrm rot="3247953">
              <a:off x="3790804" y="25258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Curved Down Arrow 5"/>
            <p:cNvSpPr/>
            <p:nvPr/>
          </p:nvSpPr>
          <p:spPr>
            <a:xfrm rot="3247953">
              <a:off x="2114403" y="25258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Curved Down Arrow 6"/>
            <p:cNvSpPr/>
            <p:nvPr/>
          </p:nvSpPr>
          <p:spPr>
            <a:xfrm rot="3247953">
              <a:off x="5695803" y="2525821"/>
              <a:ext cx="1066800" cy="685800"/>
            </a:xfrm>
            <a:prstGeom prst="curvedDownArrow">
              <a:avLst>
                <a:gd name="adj1" fmla="val 0"/>
                <a:gd name="adj2" fmla="val 29580"/>
                <a:gd name="adj3" fmla="val 233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90800" y="26670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1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67200" y="26670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2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72200" y="26670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I</a:t>
              </a:r>
              <a:r>
                <a:rPr lang="en-US" sz="2000" baseline="-25000" dirty="0" smtClean="0">
                  <a:solidFill>
                    <a:schemeClr val="accent2">
                      <a:lumMod val="50000"/>
                    </a:schemeClr>
                  </a:solidFill>
                  <a:cs typeface="Arial" pitchFamily="34" charset="0"/>
                </a:rPr>
                <a:t>3</a:t>
              </a:r>
              <a:endParaRPr lang="en-US" sz="2000" baseline="-250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1828800" y="2133600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6629400" y="2133600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05200" y="2133600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89279" y="1766553"/>
            <a:ext cx="90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3.1228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1726" y="178050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0.4513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81800" y="180626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0.5638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3187521" y="3276600"/>
            <a:ext cx="45799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5168721" y="3302358"/>
            <a:ext cx="45799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30074" y="3048000"/>
            <a:ext cx="91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2.6715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72637" y="3061953"/>
            <a:ext cx="95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1.0151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209800" y="3551352"/>
            <a:ext cx="4191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70278" y="3647207"/>
            <a:ext cx="90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3.1228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5126" y="364720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0.4513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5252" y="364072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0.5638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4077269" y="3540073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096000" y="3542057"/>
            <a:ext cx="533400" cy="17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  <p:bldP spid="21" grpId="0"/>
      <p:bldP spid="22" grpId="0"/>
      <p:bldP spid="29" grpId="0"/>
      <p:bldP spid="30" grpId="0"/>
      <p:bldP spid="26" grpId="0"/>
      <p:bldP spid="27" grpId="0"/>
      <p:bldP spid="2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2274777" y="1357837"/>
            <a:ext cx="78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3.12V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(continued)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0558" y="3972520"/>
            <a:ext cx="8763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 Drop across each resistor is product of the current through the resistor and the resistance (Ohm’s Law V = IR) </a:t>
            </a:r>
          </a:p>
          <a:p>
            <a:endParaRPr lang="en-US" sz="2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 drop across 1 k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resistor?  </a:t>
            </a:r>
          </a:p>
          <a:p>
            <a:endParaRPr lang="en-US" sz="2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1143000" y="1371600"/>
            <a:ext cx="6701092" cy="2201886"/>
            <a:chOff x="1143000" y="1712889"/>
            <a:chExt cx="6701092" cy="2201886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1981200"/>
              <a:ext cx="6701092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18288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10800000">
              <a:off x="66294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35052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371600" y="1818069"/>
              <a:ext cx="965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3.1228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48000" y="1830948"/>
              <a:ext cx="9272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0.4513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59264" y="180519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0.5638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>
              <a:off x="3110247" y="3289479"/>
              <a:ext cx="457994" cy="7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5091447" y="3302358"/>
              <a:ext cx="457994" cy="7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430074" y="3048000"/>
              <a:ext cx="913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2.6715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2637" y="3061953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1.0151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6637" y="2478111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09800" y="18288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54958" y="2502795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86437" y="2337516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82304" y="2361126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33192" y="1853484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88158" y="18288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743200" y="173757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61953" y="2841936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21558" y="1712889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54958" y="2855889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30911" y="173757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558" y="2640168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87674" y="2665926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573948" y="2386982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3.35V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56796" y="1333881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.53V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47496" y="1354489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2.65V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71968" y="2357840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5.88V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338" y="5891176"/>
            <a:ext cx="4838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Voltage 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drop across 2.2 k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resistor?  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370307" y="3200400"/>
            <a:ext cx="388957" cy="112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4360688" y="3211612"/>
            <a:ext cx="35137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2274777" y="3211612"/>
            <a:ext cx="35137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06174" y="3238176"/>
            <a:ext cx="965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3.1228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08328" y="3270087"/>
            <a:ext cx="92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0.4513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96000" y="325419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0.5638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32410" y="5891176"/>
            <a:ext cx="388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2.6715 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 * 2.2 k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5.88 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endParaRPr lang="en-US" sz="2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61696" y="5007283"/>
            <a:ext cx="388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3.1228 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 * 1 k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3.1228 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endParaRPr lang="en-US" sz="2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3" grpId="0"/>
      <p:bldP spid="5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2274777" y="1357837"/>
            <a:ext cx="78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3.12V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Mesh Analysis (continued)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3566559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 there a way to check these results?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" y="4114800"/>
            <a:ext cx="8686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Kirchoff’s Voltage Law around each loop:</a:t>
            </a:r>
          </a:p>
          <a:p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Loop 1:  9V – 3.12V – 5.88V =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Loop 2:  5.88V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2.53V – 3.35V = 0 V 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Loop 3:  3.35V + 2.65V – 6V = 0 V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Note:  Loop voltages may not exactly equal to zero due to round-off errors.</a:t>
            </a:r>
          </a:p>
        </p:txBody>
      </p:sp>
      <p:grpSp>
        <p:nvGrpSpPr>
          <p:cNvPr id="3" name="Group 40"/>
          <p:cNvGrpSpPr/>
          <p:nvPr/>
        </p:nvGrpSpPr>
        <p:grpSpPr>
          <a:xfrm>
            <a:off x="1143000" y="1371600"/>
            <a:ext cx="6701092" cy="2201886"/>
            <a:chOff x="1143000" y="1712889"/>
            <a:chExt cx="6701092" cy="2201886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1981200"/>
              <a:ext cx="6701092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18288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10800000">
              <a:off x="66294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3505200" y="2133600"/>
              <a:ext cx="5334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371600" y="1818069"/>
              <a:ext cx="9659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3.1228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48000" y="1830948"/>
              <a:ext cx="9272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0.4513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59264" y="180519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0.5638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>
              <a:off x="3110247" y="3289479"/>
              <a:ext cx="457994" cy="7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5091447" y="3302358"/>
              <a:ext cx="457994" cy="7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430074" y="3048000"/>
              <a:ext cx="9133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2.6715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2637" y="3061953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1.0151 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6637" y="2478111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09800" y="18288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54958" y="2502795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86437" y="2337516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82304" y="2361126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33192" y="1853484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88158" y="18288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743200" y="173757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61953" y="2841936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21558" y="1712889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54958" y="2855889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30911" y="173757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558" y="2640168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87674" y="2665926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rPr>
                <a:t>-</a:t>
              </a:r>
              <a:endParaRPr lang="en-US" sz="28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rial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573948" y="2386982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3.35V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56796" y="1333881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.53V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47496" y="1354489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2.65V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71968" y="2357840"/>
            <a:ext cx="795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5.88V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3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 Solving Linear Equations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Solve the following system of linear equations: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x + 2y – 5z = -8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3x + y + 4z = 9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x + 2y – z = 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6576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Write matrix equation:  	1     2   – 5         x            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     	3     1      4         y      =       9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	1     2    –1         z               0</a:t>
            </a:r>
          </a:p>
          <a:p>
            <a:pPr>
              <a:buNone/>
            </a:pP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Does matrix A have an inverse?  </a:t>
            </a:r>
          </a:p>
        </p:txBody>
      </p:sp>
      <p:sp>
        <p:nvSpPr>
          <p:cNvPr id="8" name="Double Bracket 7"/>
          <p:cNvSpPr/>
          <p:nvPr/>
        </p:nvSpPr>
        <p:spPr>
          <a:xfrm>
            <a:off x="3886200" y="3733800"/>
            <a:ext cx="1752600" cy="10668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ouble Bracket 8"/>
          <p:cNvSpPr/>
          <p:nvPr/>
        </p:nvSpPr>
        <p:spPr>
          <a:xfrm>
            <a:off x="6019800" y="3733800"/>
            <a:ext cx="609600" cy="10668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uble Bracket 9"/>
          <p:cNvSpPr/>
          <p:nvPr/>
        </p:nvSpPr>
        <p:spPr>
          <a:xfrm>
            <a:off x="7391400" y="3733800"/>
            <a:ext cx="609600" cy="10668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4025721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12" name="Right Brace 11"/>
          <p:cNvSpPr/>
          <p:nvPr/>
        </p:nvSpPr>
        <p:spPr>
          <a:xfrm rot="5400000">
            <a:off x="4533900" y="4229100"/>
            <a:ext cx="381000" cy="1676400"/>
          </a:xfrm>
          <a:prstGeom prst="rightBrace">
            <a:avLst>
              <a:gd name="adj1" fmla="val 31995"/>
              <a:gd name="adj2" fmla="val 44623"/>
            </a:avLst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5791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 MATLAB</a:t>
            </a:r>
            <a:r>
              <a:rPr lang="en-US" sz="24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  &gt;&gt; A = [1 2 -5; 3 1 4; 1 2 -1]; det (A)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ans =-20      So yes, A has an inverse!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96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0" grpId="0" animBg="1"/>
      <p:bldP spid="11" grpId="0"/>
      <p:bldP spid="12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(continued)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15240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Compute the inverse of matrix A (using MATLAB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and then multiply both sides of equation (on left) by A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inv(A)</a:t>
            </a:r>
          </a:p>
          <a:p>
            <a:r>
              <a:rPr lang="fr-F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 =     0.4500    0.4000   -0.6500</a:t>
            </a:r>
          </a:p>
          <a:p>
            <a:r>
              <a:rPr lang="fr-F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-0.3500   -0.2000    0.9500</a:t>
            </a:r>
          </a:p>
          <a:p>
            <a:r>
              <a:rPr lang="fr-FR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-0.2500         0        0.2500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5257800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          0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    =    1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          2</a:t>
            </a:r>
          </a:p>
        </p:txBody>
      </p:sp>
      <p:sp>
        <p:nvSpPr>
          <p:cNvPr id="22" name="Double Bracket 21"/>
          <p:cNvSpPr/>
          <p:nvPr/>
        </p:nvSpPr>
        <p:spPr>
          <a:xfrm>
            <a:off x="4495800" y="5334000"/>
            <a:ext cx="457200" cy="9144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ouble Bracket 22"/>
          <p:cNvSpPr/>
          <p:nvPr/>
        </p:nvSpPr>
        <p:spPr>
          <a:xfrm>
            <a:off x="5334000" y="5334000"/>
            <a:ext cx="457200" cy="9144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600200" y="53340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*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 1  0  0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0  1  0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0  0  1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7000" y="5562600"/>
            <a:ext cx="2057400" cy="1015663"/>
          </a:xfrm>
          <a:prstGeom prst="rect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MATLAB</a:t>
            </a:r>
            <a:r>
              <a:rPr lang="en-US" sz="20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®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b = [-8; 9; 0];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inv(A)* b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Double Bracket 25"/>
          <p:cNvSpPr/>
          <p:nvPr/>
        </p:nvSpPr>
        <p:spPr>
          <a:xfrm>
            <a:off x="2590800" y="5334000"/>
            <a:ext cx="914400" cy="990600"/>
          </a:xfrm>
          <a:prstGeom prst="bracketPair">
            <a:avLst/>
          </a:prstGeom>
          <a:ln w="254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038600"/>
            <a:ext cx="8538398" cy="93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eft Brace 13"/>
          <p:cNvSpPr/>
          <p:nvPr/>
        </p:nvSpPr>
        <p:spPr>
          <a:xfrm rot="5400000" flipH="1">
            <a:off x="2159358" y="3059805"/>
            <a:ext cx="457200" cy="3962400"/>
          </a:xfrm>
          <a:prstGeom prst="leftBrace">
            <a:avLst>
              <a:gd name="adj1" fmla="val 3943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9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/>
      <p:bldP spid="25" grpId="0" animBg="1"/>
      <p:bldP spid="26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(continued)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Check Solution: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x + 2y – 5z = -8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3x + y + 4z = 9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x + 2y – z = 0</a:t>
            </a:r>
          </a:p>
          <a:p>
            <a:pPr>
              <a:buNone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0 + 2(1) – 5(2) = -8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3(0) + (1) + 4(2) = 9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	0 + 2(1) – 2 = 0                  It Works!</a:t>
            </a:r>
          </a:p>
          <a:p>
            <a:pPr>
              <a:buNone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3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More Efficient Method:  Left Divide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81200"/>
            <a:ext cx="8610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Previous Example with a Left Divide Operator:</a:t>
            </a:r>
          </a:p>
          <a:p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= [1 2 -5; 3 1 4; 1 2 -1]; det (A)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ans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=-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b = [-8; 9; 0];</a:t>
            </a:r>
          </a:p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&gt;&gt;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A\b   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% Note the back slash here (not divide operator).</a:t>
            </a:r>
            <a:endParaRPr lang="en-US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ans =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0.0000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1.0000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2.0000</a:t>
            </a:r>
          </a:p>
        </p:txBody>
      </p:sp>
    </p:spTree>
    <p:extLst>
      <p:ext uri="{BB962C8B-B14F-4D97-AF65-F5344CB8AC3E}">
        <p14:creationId xmlns:p14="http://schemas.microsoft.com/office/powerpoint/2010/main" val="302155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Mechanics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505200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The behavior of physical objects</a:t>
            </a:r>
          </a:p>
          <a:p>
            <a:pPr algn="ctr"/>
            <a:r>
              <a:rPr lang="en-US" sz="3600" dirty="0" smtClean="0"/>
              <a:t> when subjected to forces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Force: A Vector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61563"/>
            <a:ext cx="8839200" cy="5105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Forces are specified using two quantities: the magnitude and the direction of the force.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 polar form,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+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l-GR" baseline="-25000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l-GR" baseline="-25000" dirty="0">
                <a:solidFill>
                  <a:schemeClr val="accent2">
                    <a:lumMod val="50000"/>
                  </a:schemeClr>
                </a:solidFill>
              </a:rPr>
              <a:t> θ</a:t>
            </a:r>
            <a:endParaRPr lang="en-US" baseline="-25000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	</a:t>
            </a:r>
            <a:endParaRPr lang="en-US" sz="1400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 = magnitude (Newtons, N or lbs)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                       	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= direction (degrees  or rad)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In rectangular form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=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+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j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y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=   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                                                                     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y</a:t>
            </a:r>
            <a:endParaRPr lang="en-US" baseline="-25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Double Bracket 10"/>
          <p:cNvSpPr/>
          <p:nvPr/>
        </p:nvSpPr>
        <p:spPr>
          <a:xfrm>
            <a:off x="4724400" y="5562600"/>
            <a:ext cx="533400" cy="914400"/>
          </a:xfrm>
          <a:prstGeom prst="bracketPair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819400" y="2286000"/>
            <a:ext cx="4124457" cy="1846144"/>
            <a:chOff x="3048000" y="2286000"/>
            <a:chExt cx="4124457" cy="1846144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2652510" y="3200937"/>
              <a:ext cx="1447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376410" y="3924837"/>
              <a:ext cx="249099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376410" y="3162837"/>
              <a:ext cx="1447800" cy="7620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222884" y="2477037"/>
              <a:ext cx="1949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F: magnitude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24837" y="3543837"/>
              <a:ext cx="17035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θ: direction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3693015" y="3721995"/>
              <a:ext cx="76200" cy="381000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3670479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0" y="228600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38062" y="5486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^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72476" y="395306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^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099249" y="3049922"/>
            <a:ext cx="147570" cy="302029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13284" y="2928183"/>
            <a:ext cx="799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e</a:t>
            </a:r>
            <a:r>
              <a:rPr lang="en-US" sz="2400" baseline="-25000" dirty="0" smtClean="0">
                <a:solidFill>
                  <a:srgbClr val="006600"/>
                </a:solidFill>
              </a:rPr>
              <a:t>r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r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0615" y="2588257"/>
            <a:ext cx="926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e</a:t>
            </a:r>
            <a:r>
              <a:rPr lang="el-GR" sz="2400" baseline="-25000" dirty="0" smtClean="0">
                <a:solidFill>
                  <a:srgbClr val="006600"/>
                </a:solidFill>
              </a:rPr>
              <a:t>θ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l-GR" sz="2400" baseline="-25000" dirty="0">
                <a:solidFill>
                  <a:srgbClr val="006600"/>
                </a:solidFill>
              </a:rPr>
              <a:t> θ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979285" y="3927099"/>
            <a:ext cx="345315" cy="1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24600" y="3676425"/>
            <a:ext cx="704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i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x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6200000" flipV="1">
            <a:off x="2569469" y="2566613"/>
            <a:ext cx="345315" cy="1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89723" y="2748201"/>
            <a:ext cx="704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j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y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3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3065</TotalTime>
  <Words>1765</Words>
  <Application>Microsoft Office PowerPoint</Application>
  <PresentationFormat>On-screen Show (4:3)</PresentationFormat>
  <Paragraphs>488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Cambria Math</vt:lpstr>
      <vt:lpstr>Constantia</vt:lpstr>
      <vt:lpstr>Courier New</vt:lpstr>
      <vt:lpstr>Symbol</vt:lpstr>
      <vt:lpstr>Times New Roman</vt:lpstr>
      <vt:lpstr>Wingdings</vt:lpstr>
      <vt:lpstr>Wingdings 2</vt:lpstr>
      <vt:lpstr>Flow</vt:lpstr>
      <vt:lpstr>Engineering Applications for  Vectors &amp; Matrices </vt:lpstr>
      <vt:lpstr>Solving Linear Equations using Arrays</vt:lpstr>
      <vt:lpstr>Solving Linear Equations</vt:lpstr>
      <vt:lpstr>Example:  Solving Linear Equations</vt:lpstr>
      <vt:lpstr>Example (continued)</vt:lpstr>
      <vt:lpstr>Example (continued)</vt:lpstr>
      <vt:lpstr>More Efficient Method:  Left Divide</vt:lpstr>
      <vt:lpstr>Mechanics</vt:lpstr>
      <vt:lpstr>Force: A Vector</vt:lpstr>
      <vt:lpstr>Quick Review of Basic Trig</vt:lpstr>
      <vt:lpstr>Force Conversions</vt:lpstr>
      <vt:lpstr>Computing Resultant Force</vt:lpstr>
      <vt:lpstr>Computing Resultant Force</vt:lpstr>
      <vt:lpstr>Computing Resultant Force</vt:lpstr>
      <vt:lpstr>Computing Resultant Force Graphically</vt:lpstr>
      <vt:lpstr>Computing Resultant Force Graphically</vt:lpstr>
      <vt:lpstr>In MATLAB</vt:lpstr>
      <vt:lpstr>A Simple Statics Example</vt:lpstr>
      <vt:lpstr>A Simple Statics Example</vt:lpstr>
      <vt:lpstr>A Simple Statics Example</vt:lpstr>
      <vt:lpstr>A Simple Statics Example</vt:lpstr>
      <vt:lpstr>A Simple Statics Example</vt:lpstr>
      <vt:lpstr>A Simple Statics Example</vt:lpstr>
      <vt:lpstr>A Simple Statics Example</vt:lpstr>
      <vt:lpstr>A Simple Statics Example</vt:lpstr>
      <vt:lpstr>Circuit Analysis</vt:lpstr>
      <vt:lpstr>Basic Electrical Laws</vt:lpstr>
      <vt:lpstr>Basic Electrical Laws (con’t)</vt:lpstr>
      <vt:lpstr>Simple Circuit Example</vt:lpstr>
      <vt:lpstr>Mesh Analysis Circuit Example</vt:lpstr>
      <vt:lpstr>Mesh Analysis Example</vt:lpstr>
      <vt:lpstr>Mesh Analysis Example</vt:lpstr>
      <vt:lpstr>Mesh Analysis Example </vt:lpstr>
      <vt:lpstr>Mesh Analysis (continued)</vt:lpstr>
      <vt:lpstr>Mesh Analysis (continued)</vt:lpstr>
      <vt:lpstr>Mesh Analysis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313</cp:revision>
  <dcterms:created xsi:type="dcterms:W3CDTF">2009-01-04T18:54:06Z</dcterms:created>
  <dcterms:modified xsi:type="dcterms:W3CDTF">2014-01-17T19:39:26Z</dcterms:modified>
</cp:coreProperties>
</file>